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210 썸타임" charset="1" panose="02020503020101020101"/>
      <p:regular r:id="rId12"/>
    </p:embeddedFont>
    <p:embeddedFont>
      <p:font typeface="AdvaOpen" charset="1" panose="01000503000000020003"/>
      <p:regular r:id="rId13"/>
    </p:embeddedFont>
    <p:embeddedFont>
      <p:font typeface="Tlab 돋움 레귤러" charset="1" panose="02060500000000000000"/>
      <p:regular r:id="rId14"/>
    </p:embeddedFont>
    <p:embeddedFont>
      <p:font typeface="Tlab 돋움 레귤러 Bold" charset="1" panose="020608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9FA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15527" y="668058"/>
            <a:ext cx="360642" cy="36064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F2E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25542"/>
            <a:ext cx="18288000" cy="8386293"/>
            <a:chOff x="0" y="0"/>
            <a:chExt cx="4816593" cy="220873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2208736"/>
            </a:xfrm>
            <a:custGeom>
              <a:avLst/>
              <a:gdLst/>
              <a:ahLst/>
              <a:cxnLst/>
              <a:rect r="r" b="b" t="t" l="l"/>
              <a:pathLst>
                <a:path h="220873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208736"/>
                  </a:lnTo>
                  <a:lnTo>
                    <a:pt x="0" y="2208736"/>
                  </a:lnTo>
                  <a:close/>
                </a:path>
              </a:pathLst>
            </a:custGeom>
            <a:solidFill>
              <a:srgbClr val="C6C8B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816593" cy="22658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-9525"/>
            <a:ext cx="18288000" cy="8386293"/>
            <a:chOff x="0" y="0"/>
            <a:chExt cx="4816593" cy="220873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16592" cy="2208736"/>
            </a:xfrm>
            <a:custGeom>
              <a:avLst/>
              <a:gdLst/>
              <a:ahLst/>
              <a:cxnLst/>
              <a:rect r="r" b="b" t="t" l="l"/>
              <a:pathLst>
                <a:path h="220873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208736"/>
                  </a:lnTo>
                  <a:lnTo>
                    <a:pt x="0" y="2208736"/>
                  </a:lnTo>
                  <a:close/>
                </a:path>
              </a:pathLst>
            </a:custGeom>
            <a:solidFill>
              <a:srgbClr val="EFF2E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4816593" cy="22658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488106" y="3552401"/>
            <a:ext cx="13311787" cy="1185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28"/>
              </a:lnSpc>
            </a:pPr>
            <a:r>
              <a:rPr lang="en-US" sz="9800" spc="-294">
                <a:solidFill>
                  <a:srgbClr val="585049"/>
                </a:solidFill>
                <a:latin typeface="210 썸타임"/>
                <a:ea typeface="210 썸타임"/>
                <a:cs typeface="210 썸타임"/>
                <a:sym typeface="210 썸타임"/>
              </a:rPr>
              <a:t>Midterm Review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073936" y="8121948"/>
            <a:ext cx="4028897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spc="215">
                <a:solidFill>
                  <a:srgbClr val="F9FAF5"/>
                </a:solidFill>
                <a:latin typeface="AdvaOpen"/>
                <a:ea typeface="AdvaOpen"/>
                <a:cs typeface="AdvaOpen"/>
                <a:sym typeface="AdvaOpen"/>
              </a:rPr>
              <a:t>reallygreatsite.com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294663" y="4883438"/>
            <a:ext cx="769867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32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2025.4.29｜홍찬용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FF2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15527" y="668058"/>
            <a:ext cx="360642" cy="36064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FF2E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-5400000">
            <a:off x="-3847172" y="3971148"/>
            <a:ext cx="10879388" cy="1967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524"/>
              </a:lnSpc>
            </a:pPr>
            <a:r>
              <a:rPr lang="en-US" sz="15726">
                <a:solidFill>
                  <a:srgbClr val="B2B09B">
                    <a:alpha val="25882"/>
                  </a:srgbClr>
                </a:solidFill>
                <a:latin typeface="AdvaOpen"/>
                <a:ea typeface="AdvaOpen"/>
                <a:cs typeface="AdvaOpen"/>
                <a:sym typeface="AdvaOpen"/>
              </a:rPr>
              <a:t>CONTENTS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80851" y="2961514"/>
            <a:ext cx="1188234" cy="3729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56"/>
              </a:lnSpc>
            </a:pPr>
            <a:r>
              <a:rPr lang="en-US" sz="3357" spc="100" b="true">
                <a:solidFill>
                  <a:srgbClr val="585049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  <a:p>
            <a:pPr algn="l">
              <a:lnSpc>
                <a:spcPts val="7656"/>
              </a:lnSpc>
            </a:pPr>
            <a:r>
              <a:rPr lang="en-US" sz="3357" spc="100" b="true">
                <a:solidFill>
                  <a:srgbClr val="585049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02</a:t>
            </a:r>
          </a:p>
          <a:p>
            <a:pPr algn="l">
              <a:lnSpc>
                <a:spcPts val="7656"/>
              </a:lnSpc>
            </a:pPr>
            <a:r>
              <a:rPr lang="en-US" sz="3357" spc="100" b="true">
                <a:solidFill>
                  <a:srgbClr val="585049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03</a:t>
            </a:r>
          </a:p>
          <a:p>
            <a:pPr algn="l">
              <a:lnSpc>
                <a:spcPts val="7656"/>
              </a:lnSpc>
            </a:pPr>
            <a:r>
              <a:rPr lang="en-US" sz="3357" spc="100" b="true">
                <a:solidFill>
                  <a:srgbClr val="585049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77501" y="2951989"/>
            <a:ext cx="9512482" cy="3707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00"/>
              </a:lnSpc>
            </a:pPr>
            <a:r>
              <a:rPr lang="en-US" sz="3552" spc="35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Requirement Specification</a:t>
            </a:r>
          </a:p>
          <a:p>
            <a:pPr algn="l">
              <a:lnSpc>
                <a:spcPts val="6542"/>
              </a:lnSpc>
            </a:pPr>
            <a:r>
              <a:rPr lang="en-US" sz="2869" spc="28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Identification of function points and cost estimation </a:t>
            </a:r>
          </a:p>
          <a:p>
            <a:pPr algn="l">
              <a:lnSpc>
                <a:spcPts val="8100"/>
              </a:lnSpc>
            </a:pPr>
            <a:r>
              <a:rPr lang="en-US" sz="3552" spc="35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System Architecture </a:t>
            </a:r>
          </a:p>
          <a:p>
            <a:pPr algn="l">
              <a:lnSpc>
                <a:spcPts val="7340"/>
              </a:lnSpc>
            </a:pPr>
            <a:r>
              <a:rPr lang="en-US" sz="3219" spc="32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Work Breakdown structure and work schedule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2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181331" y="1879358"/>
            <a:ext cx="18469331" cy="0"/>
          </a:xfrm>
          <a:prstGeom prst="line">
            <a:avLst/>
          </a:prstGeom>
          <a:ln cap="flat" w="19050">
            <a:solidFill>
              <a:srgbClr val="C6C8B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-181331" y="8616729"/>
            <a:ext cx="18469331" cy="0"/>
          </a:xfrm>
          <a:prstGeom prst="line">
            <a:avLst/>
          </a:prstGeom>
          <a:ln cap="flat" w="19050">
            <a:solidFill>
              <a:srgbClr val="C6C8B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464673" y="1993658"/>
            <a:ext cx="4436154" cy="6511719"/>
          </a:xfrm>
          <a:custGeom>
            <a:avLst/>
            <a:gdLst/>
            <a:ahLst/>
            <a:cxnLst/>
            <a:rect r="r" b="b" t="t" l="l"/>
            <a:pathLst>
              <a:path h="6511719" w="4436154">
                <a:moveTo>
                  <a:pt x="0" y="0"/>
                </a:moveTo>
                <a:lnTo>
                  <a:pt x="4436155" y="0"/>
                </a:lnTo>
                <a:lnTo>
                  <a:pt x="4436155" y="6511719"/>
                </a:lnTo>
                <a:lnTo>
                  <a:pt x="0" y="65117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049814" y="2022233"/>
            <a:ext cx="4130949" cy="6148415"/>
          </a:xfrm>
          <a:custGeom>
            <a:avLst/>
            <a:gdLst/>
            <a:ahLst/>
            <a:cxnLst/>
            <a:rect r="r" b="b" t="t" l="l"/>
            <a:pathLst>
              <a:path h="6148415" w="4130949">
                <a:moveTo>
                  <a:pt x="0" y="0"/>
                </a:moveTo>
                <a:lnTo>
                  <a:pt x="4130949" y="0"/>
                </a:lnTo>
                <a:lnTo>
                  <a:pt x="4130949" y="6148415"/>
                </a:lnTo>
                <a:lnTo>
                  <a:pt x="0" y="6148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3" t="0" r="-12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07761"/>
            <a:ext cx="1129218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00"/>
              </a:lnSpc>
            </a:pPr>
            <a:r>
              <a:rPr lang="en-US" sz="5000" spc="150" b="true">
                <a:solidFill>
                  <a:srgbClr val="585049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57918" y="588711"/>
            <a:ext cx="15046127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00"/>
              </a:lnSpc>
            </a:pPr>
            <a:r>
              <a:rPr lang="en-US" sz="5000" spc="50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Requirement Specification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2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181331" y="1870220"/>
            <a:ext cx="18469331" cy="0"/>
          </a:xfrm>
          <a:prstGeom prst="line">
            <a:avLst/>
          </a:prstGeom>
          <a:ln cap="flat" w="19050">
            <a:solidFill>
              <a:srgbClr val="C6C8B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-181331" y="8499138"/>
            <a:ext cx="18469331" cy="0"/>
          </a:xfrm>
          <a:prstGeom prst="line">
            <a:avLst/>
          </a:prstGeom>
          <a:ln cap="flat" w="19050">
            <a:solidFill>
              <a:srgbClr val="C6C8B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935576" y="2011100"/>
            <a:ext cx="8494643" cy="3132400"/>
          </a:xfrm>
          <a:custGeom>
            <a:avLst/>
            <a:gdLst/>
            <a:ahLst/>
            <a:cxnLst/>
            <a:rect r="r" b="b" t="t" l="l"/>
            <a:pathLst>
              <a:path h="3132400" w="8494643">
                <a:moveTo>
                  <a:pt x="0" y="0"/>
                </a:moveTo>
                <a:lnTo>
                  <a:pt x="8494643" y="0"/>
                </a:lnTo>
                <a:lnTo>
                  <a:pt x="8494643" y="3132400"/>
                </a:lnTo>
                <a:lnTo>
                  <a:pt x="0" y="3132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55548" y="1983329"/>
            <a:ext cx="9480029" cy="6077658"/>
          </a:xfrm>
          <a:custGeom>
            <a:avLst/>
            <a:gdLst/>
            <a:ahLst/>
            <a:cxnLst/>
            <a:rect r="r" b="b" t="t" l="l"/>
            <a:pathLst>
              <a:path h="6077658" w="9480029">
                <a:moveTo>
                  <a:pt x="0" y="0"/>
                </a:moveTo>
                <a:lnTo>
                  <a:pt x="9480028" y="0"/>
                </a:lnTo>
                <a:lnTo>
                  <a:pt x="9480028" y="6077659"/>
                </a:lnTo>
                <a:lnTo>
                  <a:pt x="0" y="60776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07761"/>
            <a:ext cx="1129218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00"/>
              </a:lnSpc>
            </a:pPr>
            <a:r>
              <a:rPr lang="en-US" sz="5000" spc="150" b="true">
                <a:solidFill>
                  <a:srgbClr val="585049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02.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57918" y="664911"/>
            <a:ext cx="15046127" cy="9175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sz="4000" spc="40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Identification of function points and cost estimation</a:t>
            </a:r>
            <a:r>
              <a:rPr lang="en-US" sz="4000" spc="40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2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181331" y="1990473"/>
            <a:ext cx="18469331" cy="0"/>
          </a:xfrm>
          <a:prstGeom prst="line">
            <a:avLst/>
          </a:prstGeom>
          <a:ln cap="flat" w="19050">
            <a:solidFill>
              <a:srgbClr val="C6C8B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-181331" y="8687864"/>
            <a:ext cx="18469331" cy="0"/>
          </a:xfrm>
          <a:prstGeom prst="line">
            <a:avLst/>
          </a:prstGeom>
          <a:ln cap="flat" w="19050">
            <a:solidFill>
              <a:srgbClr val="C6C8B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729934" y="1990473"/>
            <a:ext cx="7157088" cy="6626612"/>
          </a:xfrm>
          <a:custGeom>
            <a:avLst/>
            <a:gdLst/>
            <a:ahLst/>
            <a:cxnLst/>
            <a:rect r="r" b="b" t="t" l="l"/>
            <a:pathLst>
              <a:path h="6626612" w="7157088">
                <a:moveTo>
                  <a:pt x="0" y="0"/>
                </a:moveTo>
                <a:lnTo>
                  <a:pt x="7157089" y="0"/>
                </a:lnTo>
                <a:lnTo>
                  <a:pt x="7157089" y="6626612"/>
                </a:lnTo>
                <a:lnTo>
                  <a:pt x="0" y="66266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74457" y="1990473"/>
            <a:ext cx="10113543" cy="6270397"/>
          </a:xfrm>
          <a:custGeom>
            <a:avLst/>
            <a:gdLst/>
            <a:ahLst/>
            <a:cxnLst/>
            <a:rect r="r" b="b" t="t" l="l"/>
            <a:pathLst>
              <a:path h="6270397" w="10113543">
                <a:moveTo>
                  <a:pt x="0" y="0"/>
                </a:moveTo>
                <a:lnTo>
                  <a:pt x="10113543" y="0"/>
                </a:lnTo>
                <a:lnTo>
                  <a:pt x="10113543" y="6270397"/>
                </a:lnTo>
                <a:lnTo>
                  <a:pt x="0" y="62703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07761"/>
            <a:ext cx="1129218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00"/>
              </a:lnSpc>
            </a:pPr>
            <a:r>
              <a:rPr lang="en-US" sz="5000" spc="150" b="true">
                <a:solidFill>
                  <a:srgbClr val="585049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03.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57918" y="588711"/>
            <a:ext cx="15046127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00"/>
              </a:lnSpc>
            </a:pPr>
            <a:r>
              <a:rPr lang="en-US" sz="5000" spc="50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System Architecture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2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90665" y="1873792"/>
            <a:ext cx="18469331" cy="0"/>
          </a:xfrm>
          <a:prstGeom prst="line">
            <a:avLst/>
          </a:prstGeom>
          <a:ln cap="flat" w="19050">
            <a:solidFill>
              <a:srgbClr val="C6C8B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-181331" y="9482328"/>
            <a:ext cx="18469331" cy="0"/>
          </a:xfrm>
          <a:prstGeom prst="line">
            <a:avLst/>
          </a:prstGeom>
          <a:ln cap="flat" w="19050">
            <a:solidFill>
              <a:srgbClr val="C6C8B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1990473"/>
            <a:ext cx="9144000" cy="2411730"/>
          </a:xfrm>
          <a:custGeom>
            <a:avLst/>
            <a:gdLst/>
            <a:ahLst/>
            <a:cxnLst/>
            <a:rect r="r" b="b" t="t" l="l"/>
            <a:pathLst>
              <a:path h="2411730" w="9144000">
                <a:moveTo>
                  <a:pt x="0" y="0"/>
                </a:moveTo>
                <a:lnTo>
                  <a:pt x="9144000" y="0"/>
                </a:lnTo>
                <a:lnTo>
                  <a:pt x="9144000" y="2411730"/>
                </a:lnTo>
                <a:lnTo>
                  <a:pt x="0" y="24117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" t="0" r="-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51799" y="1990473"/>
            <a:ext cx="8712566" cy="7196580"/>
          </a:xfrm>
          <a:custGeom>
            <a:avLst/>
            <a:gdLst/>
            <a:ahLst/>
            <a:cxnLst/>
            <a:rect r="r" b="b" t="t" l="l"/>
            <a:pathLst>
              <a:path h="7196580" w="8712566">
                <a:moveTo>
                  <a:pt x="0" y="0"/>
                </a:moveTo>
                <a:lnTo>
                  <a:pt x="8712567" y="0"/>
                </a:lnTo>
                <a:lnTo>
                  <a:pt x="8712567" y="7196580"/>
                </a:lnTo>
                <a:lnTo>
                  <a:pt x="0" y="71965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07761"/>
            <a:ext cx="1129218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00"/>
              </a:lnSpc>
            </a:pPr>
            <a:r>
              <a:rPr lang="en-US" sz="5000" spc="150" b="true">
                <a:solidFill>
                  <a:srgbClr val="585049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04.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57918" y="626811"/>
            <a:ext cx="15046127" cy="1065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00"/>
              </a:lnSpc>
            </a:pPr>
            <a:r>
              <a:rPr lang="en-US" sz="4700" spc="47">
                <a:solidFill>
                  <a:srgbClr val="A48F7B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Work Breakdown structure and work schedule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DAGl_VOCvgg</dc:identifier>
  <dcterms:modified xsi:type="dcterms:W3CDTF">2011-08-01T06:04:30Z</dcterms:modified>
  <cp:revision>1</cp:revision>
  <dc:title>Midterm Review</dc:title>
</cp:coreProperties>
</file>

<file path=docProps/thumbnail.jpeg>
</file>